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Comfortaa Light"/>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ComfortaaLight-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Comfortaa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6d075ae6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6d075ae6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6d075ae6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6d075ae6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6d075ae6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e6d075ae6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6d075ae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6d075ae6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 sz="1400">
                <a:solidFill>
                  <a:srgbClr val="595959"/>
                </a:solidFill>
              </a:rPr>
              <a:t>Learns the marginal distribution to normalize the values, creating normal curves.</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Learns the covariance of each pair of normalized columns. Stored as an n x n matrix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7dd964a6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e7dd964a6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6d075ae6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6d075ae6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7e6c8047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7e6c8047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e7dd964a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e7dd964a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6d075ae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6d075ae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e7e6c8047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e7e6c8047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e7e6c8047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e7e6c8047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e7e6c8047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e7e6c8047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7e6c8047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7e6c8047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7e6c8047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7e6c8047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7e6c8047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7e6c8047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41.png"/><Relationship Id="rId7"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7.jpg"/><Relationship Id="rId5"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37.png"/><Relationship Id="rId7"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30.jpg"/><Relationship Id="rId6"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ithub.com/losertlab/Python-BioImaging-Bootcamp?tab=readme-ov-file" TargetMode="External"/><Relationship Id="rId4" Type="http://schemas.openxmlformats.org/officeDocument/2006/relationships/hyperlink" Target="https://letsdatascience.com/synthetic-data-generation/" TargetMode="External"/><Relationship Id="rId5" Type="http://schemas.openxmlformats.org/officeDocument/2006/relationships/hyperlink" Target="https://www.nature.com/articles/s41551-021-00751-8" TargetMode="External"/><Relationship Id="rId6" Type="http://schemas.openxmlformats.org/officeDocument/2006/relationships/hyperlink" Target="https://umap-learn.readthedocs.io/en/latest/basic_usag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7.jpg"/><Relationship Id="rId5" Type="http://schemas.openxmlformats.org/officeDocument/2006/relationships/image" Target="../media/image1.jpg"/><Relationship Id="rId6" Type="http://schemas.openxmlformats.org/officeDocument/2006/relationships/image" Target="../media/image3.jpg"/><Relationship Id="rId7"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Computational and Image Analysis Tools in Python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Crash Course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276275" y="218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Dimensional</a:t>
            </a:r>
            <a:r>
              <a:rPr lang="en"/>
              <a:t> Reduction - Uniform </a:t>
            </a:r>
            <a:r>
              <a:rPr lang="en"/>
              <a:t>manifold</a:t>
            </a:r>
            <a:r>
              <a:rPr lang="en"/>
              <a:t> approx + proj</a:t>
            </a:r>
            <a:endParaRPr/>
          </a:p>
        </p:txBody>
      </p:sp>
      <p:sp>
        <p:nvSpPr>
          <p:cNvPr id="129" name="Google Shape;129;p22"/>
          <p:cNvSpPr txBox="1"/>
          <p:nvPr/>
        </p:nvSpPr>
        <p:spPr>
          <a:xfrm>
            <a:off x="4872250" y="4667500"/>
            <a:ext cx="3591900" cy="6732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1800">
                <a:solidFill>
                  <a:srgbClr val="000000"/>
                </a:solidFill>
              </a:rPr>
              <a:t>6 dimensions to 2 dimensions</a:t>
            </a:r>
            <a:endParaRPr sz="1800">
              <a:solidFill>
                <a:srgbClr val="000000"/>
              </a:solidFill>
            </a:endParaRPr>
          </a:p>
        </p:txBody>
      </p:sp>
      <p:sp>
        <p:nvSpPr>
          <p:cNvPr id="130" name="Google Shape;130;p22"/>
          <p:cNvSpPr txBox="1"/>
          <p:nvPr/>
        </p:nvSpPr>
        <p:spPr>
          <a:xfrm>
            <a:off x="276275" y="760425"/>
            <a:ext cx="8695500" cy="6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rPr>
              <a:t>Stochastic algorithm for dimension reduction based on manifold learning techniques</a:t>
            </a:r>
            <a:endParaRPr sz="1700">
              <a:solidFill>
                <a:srgbClr val="000000"/>
              </a:solidFill>
            </a:endParaRPr>
          </a:p>
        </p:txBody>
      </p:sp>
      <p:pic>
        <p:nvPicPr>
          <p:cNvPr id="131" name="Google Shape;131;p22"/>
          <p:cNvPicPr preferRelativeResize="0"/>
          <p:nvPr/>
        </p:nvPicPr>
        <p:blipFill>
          <a:blip r:embed="rId3">
            <a:alphaModFix/>
          </a:blip>
          <a:stretch>
            <a:fillRect/>
          </a:stretch>
        </p:blipFill>
        <p:spPr>
          <a:xfrm>
            <a:off x="4904975" y="2031900"/>
            <a:ext cx="3366049" cy="2635600"/>
          </a:xfrm>
          <a:prstGeom prst="rect">
            <a:avLst/>
          </a:prstGeom>
          <a:noFill/>
          <a:ln>
            <a:noFill/>
          </a:ln>
        </p:spPr>
      </p:pic>
      <p:pic>
        <p:nvPicPr>
          <p:cNvPr descr="Open balls of radius one with a locally varying metric" id="132" name="Google Shape;132;p22"/>
          <p:cNvPicPr preferRelativeResize="0"/>
          <p:nvPr/>
        </p:nvPicPr>
        <p:blipFill>
          <a:blip r:embed="rId4">
            <a:alphaModFix/>
          </a:blip>
          <a:stretch>
            <a:fillRect/>
          </a:stretch>
        </p:blipFill>
        <p:spPr>
          <a:xfrm>
            <a:off x="276275" y="1257450"/>
            <a:ext cx="3694325" cy="2120325"/>
          </a:xfrm>
          <a:prstGeom prst="rect">
            <a:avLst/>
          </a:prstGeom>
          <a:noFill/>
          <a:ln>
            <a:noFill/>
          </a:ln>
        </p:spPr>
      </p:pic>
      <p:pic>
        <p:nvPicPr>
          <p:cNvPr descr="Graph with combined edge weights" id="133" name="Google Shape;133;p22"/>
          <p:cNvPicPr preferRelativeResize="0"/>
          <p:nvPr/>
        </p:nvPicPr>
        <p:blipFill>
          <a:blip r:embed="rId5">
            <a:alphaModFix/>
          </a:blip>
          <a:stretch>
            <a:fillRect/>
          </a:stretch>
        </p:blipFill>
        <p:spPr>
          <a:xfrm>
            <a:off x="333413" y="2917688"/>
            <a:ext cx="3580050" cy="2054725"/>
          </a:xfrm>
          <a:prstGeom prst="rect">
            <a:avLst/>
          </a:prstGeom>
          <a:noFill/>
          <a:ln>
            <a:noFill/>
          </a:ln>
        </p:spPr>
      </p:pic>
      <p:pic>
        <p:nvPicPr>
          <p:cNvPr id="134" name="Google Shape;134;p22"/>
          <p:cNvPicPr preferRelativeResize="0"/>
          <p:nvPr/>
        </p:nvPicPr>
        <p:blipFill>
          <a:blip r:embed="rId6">
            <a:alphaModFix/>
          </a:blip>
          <a:stretch>
            <a:fillRect/>
          </a:stretch>
        </p:blipFill>
        <p:spPr>
          <a:xfrm>
            <a:off x="406651" y="1409025"/>
            <a:ext cx="3663751" cy="3438950"/>
          </a:xfrm>
          <a:prstGeom prst="rect">
            <a:avLst/>
          </a:prstGeom>
          <a:noFill/>
          <a:ln>
            <a:noFill/>
          </a:ln>
        </p:spPr>
      </p:pic>
      <p:pic>
        <p:nvPicPr>
          <p:cNvPr id="135" name="Google Shape;135;p22"/>
          <p:cNvPicPr preferRelativeResize="0"/>
          <p:nvPr/>
        </p:nvPicPr>
        <p:blipFill>
          <a:blip r:embed="rId7">
            <a:alphaModFix/>
          </a:blip>
          <a:stretch>
            <a:fillRect/>
          </a:stretch>
        </p:blipFill>
        <p:spPr>
          <a:xfrm>
            <a:off x="4315450" y="760424"/>
            <a:ext cx="4620800" cy="1159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4509154" y="0"/>
            <a:ext cx="4179641" cy="5143499"/>
          </a:xfrm>
          <a:prstGeom prst="rect">
            <a:avLst/>
          </a:prstGeom>
          <a:noFill/>
          <a:ln>
            <a:noFill/>
          </a:ln>
        </p:spPr>
      </p:pic>
      <p:pic>
        <p:nvPicPr>
          <p:cNvPr descr="Single Linkage, Average Linkage, Complete Linkage, Ward Linkage" id="141" name="Google Shape;141;p23"/>
          <p:cNvPicPr preferRelativeResize="0"/>
          <p:nvPr/>
        </p:nvPicPr>
        <p:blipFill>
          <a:blip r:embed="rId4">
            <a:alphaModFix/>
          </a:blip>
          <a:stretch>
            <a:fillRect/>
          </a:stretch>
        </p:blipFill>
        <p:spPr>
          <a:xfrm>
            <a:off x="628300" y="1570625"/>
            <a:ext cx="3226600" cy="3416400"/>
          </a:xfrm>
          <a:prstGeom prst="rect">
            <a:avLst/>
          </a:prstGeom>
          <a:noFill/>
          <a:ln>
            <a:noFill/>
          </a:ln>
        </p:spPr>
      </p:pic>
      <p:sp>
        <p:nvSpPr>
          <p:cNvPr id="142" name="Google Shape;142;p23"/>
          <p:cNvSpPr txBox="1"/>
          <p:nvPr>
            <p:ph type="title"/>
          </p:nvPr>
        </p:nvSpPr>
        <p:spPr>
          <a:xfrm>
            <a:off x="311700" y="29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Unsupervised Learning Algorithms</a:t>
            </a:r>
            <a:endParaRPr/>
          </a:p>
        </p:txBody>
      </p:sp>
      <p:sp>
        <p:nvSpPr>
          <p:cNvPr id="143" name="Google Shape;143;p23"/>
          <p:cNvSpPr txBox="1"/>
          <p:nvPr/>
        </p:nvSpPr>
        <p:spPr>
          <a:xfrm>
            <a:off x="414075" y="868950"/>
            <a:ext cx="42651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Mainly </a:t>
            </a:r>
            <a:r>
              <a:rPr lang="en" sz="1200">
                <a:solidFill>
                  <a:schemeClr val="dk2"/>
                </a:solidFill>
              </a:rPr>
              <a:t>measure</a:t>
            </a:r>
            <a:r>
              <a:rPr lang="en" sz="1200">
                <a:solidFill>
                  <a:schemeClr val="dk2"/>
                </a:solidFill>
              </a:rPr>
              <a:t> distance and use various algorithms to group points. Different </a:t>
            </a:r>
            <a:r>
              <a:rPr lang="en" sz="1200">
                <a:solidFill>
                  <a:schemeClr val="dk2"/>
                </a:solidFill>
              </a:rPr>
              <a:t>algorithms</a:t>
            </a:r>
            <a:r>
              <a:rPr lang="en" sz="1200">
                <a:solidFill>
                  <a:schemeClr val="dk2"/>
                </a:solidFill>
              </a:rPr>
              <a:t> work </a:t>
            </a:r>
            <a:r>
              <a:rPr lang="en" sz="1200">
                <a:solidFill>
                  <a:schemeClr val="dk2"/>
                </a:solidFill>
              </a:rPr>
              <a:t>better of some data sets than others. Also have different parameters </a:t>
            </a:r>
            <a:endParaRPr sz="1200">
              <a:solidFill>
                <a:schemeClr val="dk2"/>
              </a:solidFill>
            </a:endParaRPr>
          </a:p>
        </p:txBody>
      </p:sp>
      <p:pic>
        <p:nvPicPr>
          <p:cNvPr id="144" name="Google Shape;144;p23"/>
          <p:cNvPicPr preferRelativeResize="0"/>
          <p:nvPr/>
        </p:nvPicPr>
        <p:blipFill>
          <a:blip r:embed="rId5">
            <a:alphaModFix/>
          </a:blip>
          <a:stretch>
            <a:fillRect/>
          </a:stretch>
        </p:blipFill>
        <p:spPr>
          <a:xfrm>
            <a:off x="200575" y="1669825"/>
            <a:ext cx="4371426" cy="131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147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MATLAB Machine Learning and Deep Learning Toolboxes</a:t>
            </a:r>
            <a:endParaRPr/>
          </a:p>
        </p:txBody>
      </p:sp>
      <p:pic>
        <p:nvPicPr>
          <p:cNvPr id="150" name="Google Shape;150;p24"/>
          <p:cNvPicPr preferRelativeResize="0"/>
          <p:nvPr/>
        </p:nvPicPr>
        <p:blipFill rotWithShape="1">
          <a:blip r:embed="rId3">
            <a:alphaModFix/>
          </a:blip>
          <a:srcRect b="2120" l="966" r="1376" t="1484"/>
          <a:stretch/>
        </p:blipFill>
        <p:spPr>
          <a:xfrm>
            <a:off x="194450" y="906100"/>
            <a:ext cx="4257900" cy="2160951"/>
          </a:xfrm>
          <a:prstGeom prst="rect">
            <a:avLst/>
          </a:prstGeom>
          <a:noFill/>
          <a:ln>
            <a:noFill/>
          </a:ln>
        </p:spPr>
      </p:pic>
      <p:pic>
        <p:nvPicPr>
          <p:cNvPr descr="Supervised Learning Model Diagram" id="151" name="Google Shape;151;p24"/>
          <p:cNvPicPr preferRelativeResize="0"/>
          <p:nvPr/>
        </p:nvPicPr>
        <p:blipFill>
          <a:blip r:embed="rId4">
            <a:alphaModFix/>
          </a:blip>
          <a:stretch>
            <a:fillRect/>
          </a:stretch>
        </p:blipFill>
        <p:spPr>
          <a:xfrm>
            <a:off x="66925" y="3325675"/>
            <a:ext cx="4238549" cy="1779475"/>
          </a:xfrm>
          <a:prstGeom prst="rect">
            <a:avLst/>
          </a:prstGeom>
          <a:noFill/>
          <a:ln>
            <a:noFill/>
          </a:ln>
        </p:spPr>
      </p:pic>
      <p:pic>
        <p:nvPicPr>
          <p:cNvPr id="152" name="Google Shape;152;p24"/>
          <p:cNvPicPr preferRelativeResize="0"/>
          <p:nvPr/>
        </p:nvPicPr>
        <p:blipFill>
          <a:blip r:embed="rId5">
            <a:alphaModFix/>
          </a:blip>
          <a:stretch>
            <a:fillRect/>
          </a:stretch>
        </p:blipFill>
        <p:spPr>
          <a:xfrm>
            <a:off x="4687325" y="792850"/>
            <a:ext cx="4144975" cy="2063175"/>
          </a:xfrm>
          <a:prstGeom prst="rect">
            <a:avLst/>
          </a:prstGeom>
          <a:noFill/>
          <a:ln>
            <a:noFill/>
          </a:ln>
        </p:spPr>
      </p:pic>
      <p:sp>
        <p:nvSpPr>
          <p:cNvPr id="153" name="Google Shape;153;p24"/>
          <p:cNvSpPr txBox="1"/>
          <p:nvPr/>
        </p:nvSpPr>
        <p:spPr>
          <a:xfrm>
            <a:off x="4749925" y="3038725"/>
            <a:ext cx="4082400" cy="18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Deep learning experiments for classification that optimize ANN parameters, interface to train models (both custom and using pretrained), feature ranking algorithms, etc.</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262075" y="35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Synthetic Data Vault Python library from DataCebo</a:t>
            </a:r>
            <a:endParaRPr/>
          </a:p>
          <a:p>
            <a:pPr indent="0" lvl="0" marL="0" rtl="0" algn="l">
              <a:spcBef>
                <a:spcPts val="0"/>
              </a:spcBef>
              <a:spcAft>
                <a:spcPts val="0"/>
              </a:spcAft>
              <a:buNone/>
            </a:pPr>
            <a:r>
              <a:t/>
            </a:r>
            <a:endParaRPr/>
          </a:p>
        </p:txBody>
      </p:sp>
      <p:pic>
        <p:nvPicPr>
          <p:cNvPr id="159" name="Google Shape;159;p25"/>
          <p:cNvPicPr preferRelativeResize="0"/>
          <p:nvPr/>
        </p:nvPicPr>
        <p:blipFill>
          <a:blip r:embed="rId3">
            <a:alphaModFix/>
          </a:blip>
          <a:stretch>
            <a:fillRect/>
          </a:stretch>
        </p:blipFill>
        <p:spPr>
          <a:xfrm>
            <a:off x="332950" y="639325"/>
            <a:ext cx="3637375" cy="1189470"/>
          </a:xfrm>
          <a:prstGeom prst="rect">
            <a:avLst/>
          </a:prstGeom>
          <a:noFill/>
          <a:ln>
            <a:noFill/>
          </a:ln>
        </p:spPr>
      </p:pic>
      <p:pic>
        <p:nvPicPr>
          <p:cNvPr id="160" name="Google Shape;160;p25"/>
          <p:cNvPicPr preferRelativeResize="0"/>
          <p:nvPr/>
        </p:nvPicPr>
        <p:blipFill>
          <a:blip r:embed="rId4">
            <a:alphaModFix/>
          </a:blip>
          <a:stretch>
            <a:fillRect/>
          </a:stretch>
        </p:blipFill>
        <p:spPr>
          <a:xfrm>
            <a:off x="4208736" y="1995475"/>
            <a:ext cx="4009915" cy="2897325"/>
          </a:xfrm>
          <a:prstGeom prst="rect">
            <a:avLst/>
          </a:prstGeom>
          <a:noFill/>
          <a:ln>
            <a:noFill/>
          </a:ln>
        </p:spPr>
      </p:pic>
      <p:pic>
        <p:nvPicPr>
          <p:cNvPr id="161" name="Google Shape;161;p25"/>
          <p:cNvPicPr preferRelativeResize="0"/>
          <p:nvPr/>
        </p:nvPicPr>
        <p:blipFill>
          <a:blip r:embed="rId5">
            <a:alphaModFix/>
          </a:blip>
          <a:stretch>
            <a:fillRect/>
          </a:stretch>
        </p:blipFill>
        <p:spPr>
          <a:xfrm>
            <a:off x="4488850" y="2010760"/>
            <a:ext cx="4479175" cy="2964200"/>
          </a:xfrm>
          <a:prstGeom prst="rect">
            <a:avLst/>
          </a:prstGeom>
          <a:noFill/>
          <a:ln>
            <a:noFill/>
          </a:ln>
        </p:spPr>
      </p:pic>
      <p:grpSp>
        <p:nvGrpSpPr>
          <p:cNvPr id="162" name="Google Shape;162;p25"/>
          <p:cNvGrpSpPr/>
          <p:nvPr/>
        </p:nvGrpSpPr>
        <p:grpSpPr>
          <a:xfrm>
            <a:off x="203973" y="1995471"/>
            <a:ext cx="3512516" cy="2994785"/>
            <a:chOff x="4706131" y="1168563"/>
            <a:chExt cx="4283034" cy="3953511"/>
          </a:xfrm>
        </p:grpSpPr>
        <p:pic>
          <p:nvPicPr>
            <p:cNvPr id="163" name="Google Shape;163;p25"/>
            <p:cNvPicPr preferRelativeResize="0"/>
            <p:nvPr/>
          </p:nvPicPr>
          <p:blipFill>
            <a:blip r:embed="rId6">
              <a:alphaModFix/>
            </a:blip>
            <a:stretch>
              <a:fillRect/>
            </a:stretch>
          </p:blipFill>
          <p:spPr>
            <a:xfrm>
              <a:off x="4706131" y="3162734"/>
              <a:ext cx="4268877" cy="1959341"/>
            </a:xfrm>
            <a:prstGeom prst="rect">
              <a:avLst/>
            </a:prstGeom>
            <a:noFill/>
            <a:ln>
              <a:noFill/>
            </a:ln>
          </p:spPr>
        </p:pic>
        <p:pic>
          <p:nvPicPr>
            <p:cNvPr id="164" name="Google Shape;164;p25"/>
            <p:cNvPicPr preferRelativeResize="0"/>
            <p:nvPr/>
          </p:nvPicPr>
          <p:blipFill rotWithShape="1">
            <a:blip r:embed="rId7">
              <a:alphaModFix/>
            </a:blip>
            <a:srcRect b="0" l="0" r="11134" t="0"/>
            <a:stretch/>
          </p:blipFill>
          <p:spPr>
            <a:xfrm>
              <a:off x="4720288" y="1244763"/>
              <a:ext cx="4268877" cy="1951500"/>
            </a:xfrm>
            <a:prstGeom prst="rect">
              <a:avLst/>
            </a:prstGeom>
            <a:noFill/>
            <a:ln>
              <a:noFill/>
            </a:ln>
          </p:spPr>
        </p:pic>
        <p:pic>
          <p:nvPicPr>
            <p:cNvPr id="165" name="Google Shape;165;p25"/>
            <p:cNvPicPr preferRelativeResize="0"/>
            <p:nvPr/>
          </p:nvPicPr>
          <p:blipFill rotWithShape="1">
            <a:blip r:embed="rId7">
              <a:alphaModFix/>
            </a:blip>
            <a:srcRect b="70044" l="89157" r="0" t="15072"/>
            <a:stretch/>
          </p:blipFill>
          <p:spPr>
            <a:xfrm>
              <a:off x="8294650" y="1168563"/>
              <a:ext cx="657802" cy="366825"/>
            </a:xfrm>
            <a:prstGeom prst="rect">
              <a:avLst/>
            </a:prstGeom>
            <a:noFill/>
            <a:ln>
              <a:noFill/>
            </a:ln>
          </p:spPr>
        </p:pic>
        <p:sp>
          <p:nvSpPr>
            <p:cNvPr id="166" name="Google Shape;166;p25"/>
            <p:cNvSpPr txBox="1"/>
            <p:nvPr/>
          </p:nvSpPr>
          <p:spPr>
            <a:xfrm>
              <a:off x="7357075" y="1197200"/>
              <a:ext cx="7014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rPr>
                <a:t>GFP</a:t>
              </a:r>
              <a:endParaRPr>
                <a:solidFill>
                  <a:srgbClr val="595959"/>
                </a:solidFill>
              </a:endParaRPr>
            </a:p>
          </p:txBody>
        </p:sp>
      </p:grpSp>
      <p:pic>
        <p:nvPicPr>
          <p:cNvPr id="167" name="Google Shape;167;p25"/>
          <p:cNvPicPr preferRelativeResize="0"/>
          <p:nvPr/>
        </p:nvPicPr>
        <p:blipFill>
          <a:blip r:embed="rId8">
            <a:alphaModFix/>
          </a:blip>
          <a:stretch>
            <a:fillRect/>
          </a:stretch>
        </p:blipFill>
        <p:spPr>
          <a:xfrm>
            <a:off x="4321175" y="665264"/>
            <a:ext cx="4618650" cy="11375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374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Imaris: Morphology </a:t>
            </a:r>
            <a:endParaRPr/>
          </a:p>
        </p:txBody>
      </p:sp>
      <p:sp>
        <p:nvSpPr>
          <p:cNvPr id="173" name="Google Shape;173;p26"/>
          <p:cNvSpPr txBox="1"/>
          <p:nvPr>
            <p:ph idx="1" type="body"/>
          </p:nvPr>
        </p:nvSpPr>
        <p:spPr>
          <a:xfrm>
            <a:off x="311700" y="1152475"/>
            <a:ext cx="3623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Process:</a:t>
            </a:r>
            <a:endParaRPr/>
          </a:p>
          <a:p>
            <a:pPr indent="-342900" lvl="0" marL="457200" rtl="0" algn="l">
              <a:spcBef>
                <a:spcPts val="1200"/>
              </a:spcBef>
              <a:spcAft>
                <a:spcPts val="0"/>
              </a:spcAft>
              <a:buSzPts val="1800"/>
              <a:buAutoNum type="arabicPeriod"/>
            </a:pPr>
            <a:r>
              <a:rPr lang="en"/>
              <a:t>Preprocessing/Filtering </a:t>
            </a:r>
            <a:endParaRPr/>
          </a:p>
          <a:p>
            <a:pPr indent="-342900" lvl="0" marL="457200" rtl="0" algn="l">
              <a:spcBef>
                <a:spcPts val="0"/>
              </a:spcBef>
              <a:spcAft>
                <a:spcPts val="0"/>
              </a:spcAft>
              <a:buSzPts val="1800"/>
              <a:buAutoNum type="arabicPeriod"/>
            </a:pPr>
            <a:r>
              <a:rPr lang="en"/>
              <a:t>Filament - AI training tool </a:t>
            </a:r>
            <a:endParaRPr/>
          </a:p>
          <a:p>
            <a:pPr indent="-317500" lvl="1" marL="914400" rtl="0" algn="l">
              <a:spcBef>
                <a:spcPts val="0"/>
              </a:spcBef>
              <a:spcAft>
                <a:spcPts val="0"/>
              </a:spcAft>
              <a:buSzPts val="1400"/>
              <a:buAutoNum type="alphaLcPeriod"/>
            </a:pPr>
            <a:r>
              <a:rPr lang="en"/>
              <a:t>Select soma</a:t>
            </a:r>
            <a:endParaRPr/>
          </a:p>
          <a:p>
            <a:pPr indent="-317500" lvl="1" marL="914400" rtl="0" algn="l">
              <a:spcBef>
                <a:spcPts val="0"/>
              </a:spcBef>
              <a:spcAft>
                <a:spcPts val="0"/>
              </a:spcAft>
              <a:buSzPts val="1400"/>
              <a:buAutoNum type="alphaLcPeriod"/>
            </a:pPr>
            <a:r>
              <a:rPr lang="en"/>
              <a:t>Seed points for segments</a:t>
            </a:r>
            <a:endParaRPr/>
          </a:p>
          <a:p>
            <a:pPr indent="-317500" lvl="1" marL="914400" rtl="0" algn="l">
              <a:spcBef>
                <a:spcPts val="0"/>
              </a:spcBef>
              <a:spcAft>
                <a:spcPts val="0"/>
              </a:spcAft>
              <a:buSzPts val="1400"/>
              <a:buAutoNum type="alphaLcPeriod"/>
            </a:pPr>
            <a:r>
              <a:rPr lang="en"/>
              <a:t>Filter segments</a:t>
            </a:r>
            <a:endParaRPr/>
          </a:p>
          <a:p>
            <a:pPr indent="-342900" lvl="0" marL="457200" rtl="0" algn="l">
              <a:spcBef>
                <a:spcPts val="0"/>
              </a:spcBef>
              <a:spcAft>
                <a:spcPts val="0"/>
              </a:spcAft>
              <a:buSzPts val="1800"/>
              <a:buAutoNum type="arabicPeriod"/>
            </a:pPr>
            <a:r>
              <a:rPr lang="en"/>
              <a:t>Export feature averages</a:t>
            </a:r>
            <a:endParaRPr/>
          </a:p>
          <a:p>
            <a:pPr indent="-342900" lvl="0" marL="457200" rtl="0" algn="l">
              <a:spcBef>
                <a:spcPts val="0"/>
              </a:spcBef>
              <a:spcAft>
                <a:spcPts val="0"/>
              </a:spcAft>
              <a:buSzPts val="1800"/>
              <a:buAutoNum type="arabicPeriod"/>
            </a:pPr>
            <a:r>
              <a:rPr lang="en"/>
              <a:t>Correlate the morphology data of each cell to each synapse segmented from it</a:t>
            </a:r>
            <a:endParaRPr/>
          </a:p>
        </p:txBody>
      </p:sp>
      <p:pic>
        <p:nvPicPr>
          <p:cNvPr id="174" name="Google Shape;174;p26"/>
          <p:cNvPicPr preferRelativeResize="0"/>
          <p:nvPr/>
        </p:nvPicPr>
        <p:blipFill>
          <a:blip r:embed="rId3">
            <a:alphaModFix/>
          </a:blip>
          <a:stretch>
            <a:fillRect/>
          </a:stretch>
        </p:blipFill>
        <p:spPr>
          <a:xfrm>
            <a:off x="4020200" y="407686"/>
            <a:ext cx="4959299" cy="4243179"/>
          </a:xfrm>
          <a:prstGeom prst="rect">
            <a:avLst/>
          </a:prstGeom>
          <a:noFill/>
          <a:ln>
            <a:noFill/>
          </a:ln>
        </p:spPr>
      </p:pic>
      <p:pic>
        <p:nvPicPr>
          <p:cNvPr id="175" name="Google Shape;175;p26"/>
          <p:cNvPicPr preferRelativeResize="0"/>
          <p:nvPr/>
        </p:nvPicPr>
        <p:blipFill>
          <a:blip r:embed="rId4">
            <a:alphaModFix/>
          </a:blip>
          <a:stretch>
            <a:fillRect/>
          </a:stretch>
        </p:blipFill>
        <p:spPr>
          <a:xfrm>
            <a:off x="4074651" y="492631"/>
            <a:ext cx="4904828" cy="4243181"/>
          </a:xfrm>
          <a:prstGeom prst="rect">
            <a:avLst/>
          </a:prstGeom>
          <a:noFill/>
          <a:ln>
            <a:noFill/>
          </a:ln>
        </p:spPr>
      </p:pic>
      <p:pic>
        <p:nvPicPr>
          <p:cNvPr id="176" name="Google Shape;176;p26"/>
          <p:cNvPicPr preferRelativeResize="0"/>
          <p:nvPr/>
        </p:nvPicPr>
        <p:blipFill>
          <a:blip r:embed="rId5">
            <a:alphaModFix/>
          </a:blip>
          <a:stretch>
            <a:fillRect/>
          </a:stretch>
        </p:blipFill>
        <p:spPr>
          <a:xfrm>
            <a:off x="5251364" y="801038"/>
            <a:ext cx="2669581" cy="3579321"/>
          </a:xfrm>
          <a:prstGeom prst="rect">
            <a:avLst/>
          </a:prstGeom>
          <a:noFill/>
          <a:ln>
            <a:noFill/>
          </a:ln>
        </p:spPr>
      </p:pic>
      <p:pic>
        <p:nvPicPr>
          <p:cNvPr id="177" name="Google Shape;177;p26"/>
          <p:cNvPicPr preferRelativeResize="0"/>
          <p:nvPr/>
        </p:nvPicPr>
        <p:blipFill>
          <a:blip r:embed="rId6">
            <a:alphaModFix/>
          </a:blip>
          <a:stretch>
            <a:fillRect/>
          </a:stretch>
        </p:blipFill>
        <p:spPr>
          <a:xfrm>
            <a:off x="5391798" y="618982"/>
            <a:ext cx="2388717" cy="3943390"/>
          </a:xfrm>
          <a:prstGeom prst="rect">
            <a:avLst/>
          </a:prstGeom>
          <a:noFill/>
          <a:ln>
            <a:noFill/>
          </a:ln>
        </p:spPr>
      </p:pic>
      <p:pic>
        <p:nvPicPr>
          <p:cNvPr id="178" name="Google Shape;178;p26"/>
          <p:cNvPicPr preferRelativeResize="0"/>
          <p:nvPr/>
        </p:nvPicPr>
        <p:blipFill>
          <a:blip r:embed="rId7">
            <a:alphaModFix/>
          </a:blip>
          <a:stretch>
            <a:fillRect/>
          </a:stretch>
        </p:blipFill>
        <p:spPr>
          <a:xfrm>
            <a:off x="4047425" y="1484638"/>
            <a:ext cx="4904825" cy="22591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GitHub Logo: valor, história, PNG" id="183" name="Google Shape;183;p27"/>
          <p:cNvPicPr preferRelativeResize="0"/>
          <p:nvPr/>
        </p:nvPicPr>
        <p:blipFill>
          <a:blip r:embed="rId3">
            <a:alphaModFix/>
          </a:blip>
          <a:stretch>
            <a:fillRect/>
          </a:stretch>
        </p:blipFill>
        <p:spPr>
          <a:xfrm>
            <a:off x="3548225" y="2708705"/>
            <a:ext cx="2986525" cy="1675982"/>
          </a:xfrm>
          <a:prstGeom prst="rect">
            <a:avLst/>
          </a:prstGeom>
          <a:noFill/>
          <a:ln>
            <a:noFill/>
          </a:ln>
        </p:spPr>
      </p:pic>
      <p:pic>
        <p:nvPicPr>
          <p:cNvPr descr="VS Code 1.58 สนับสนุน Terminal in editor แล้ว" id="184" name="Google Shape;184;p27"/>
          <p:cNvPicPr preferRelativeResize="0"/>
          <p:nvPr/>
        </p:nvPicPr>
        <p:blipFill>
          <a:blip r:embed="rId4">
            <a:alphaModFix/>
          </a:blip>
          <a:stretch>
            <a:fillRect/>
          </a:stretch>
        </p:blipFill>
        <p:spPr>
          <a:xfrm>
            <a:off x="-41675" y="2632513"/>
            <a:ext cx="3818625" cy="1909300"/>
          </a:xfrm>
          <a:prstGeom prst="rect">
            <a:avLst/>
          </a:prstGeom>
          <a:noFill/>
          <a:ln>
            <a:noFill/>
          </a:ln>
        </p:spPr>
      </p:pic>
      <p:pic>
        <p:nvPicPr>
          <p:cNvPr descr="Google Colab - A Step-by-step Guide - AlgoTrading101 Blog" id="185" name="Google Shape;185;p27"/>
          <p:cNvPicPr preferRelativeResize="0"/>
          <p:nvPr/>
        </p:nvPicPr>
        <p:blipFill>
          <a:blip r:embed="rId5">
            <a:alphaModFix/>
          </a:blip>
          <a:stretch>
            <a:fillRect/>
          </a:stretch>
        </p:blipFill>
        <p:spPr>
          <a:xfrm>
            <a:off x="3025950" y="497025"/>
            <a:ext cx="3317525" cy="2211675"/>
          </a:xfrm>
          <a:prstGeom prst="rect">
            <a:avLst/>
          </a:prstGeom>
          <a:noFill/>
          <a:ln>
            <a:noFill/>
          </a:ln>
        </p:spPr>
      </p:pic>
      <p:pic>
        <p:nvPicPr>
          <p:cNvPr descr="How To Install Jupyter Lab - PYTHON EVERYDAY" id="186" name="Google Shape;186;p27"/>
          <p:cNvPicPr preferRelativeResize="0"/>
          <p:nvPr/>
        </p:nvPicPr>
        <p:blipFill>
          <a:blip r:embed="rId6">
            <a:alphaModFix/>
          </a:blip>
          <a:stretch>
            <a:fillRect/>
          </a:stretch>
        </p:blipFill>
        <p:spPr>
          <a:xfrm>
            <a:off x="195200" y="497013"/>
            <a:ext cx="2986525" cy="2362750"/>
          </a:xfrm>
          <a:prstGeom prst="rect">
            <a:avLst/>
          </a:prstGeom>
          <a:noFill/>
          <a:ln>
            <a:noFill/>
          </a:ln>
        </p:spPr>
      </p:pic>
      <p:sp>
        <p:nvSpPr>
          <p:cNvPr id="187" name="Google Shape;187;p27"/>
          <p:cNvSpPr txBox="1"/>
          <p:nvPr/>
        </p:nvSpPr>
        <p:spPr>
          <a:xfrm>
            <a:off x="6103075" y="675100"/>
            <a:ext cx="2869500" cy="38613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Clr>
                <a:schemeClr val="dk2"/>
              </a:buClr>
              <a:buSzPts val="1800"/>
              <a:buChar char="-"/>
            </a:pPr>
            <a:r>
              <a:rPr lang="en" sz="1800">
                <a:solidFill>
                  <a:schemeClr val="dk2"/>
                </a:solidFill>
              </a:rPr>
              <a:t>Programming: IDE</a:t>
            </a:r>
            <a:r>
              <a:rPr lang="en" sz="1800">
                <a:solidFill>
                  <a:schemeClr val="dk2"/>
                </a:solidFill>
              </a:rPr>
              <a:t> for python, </a:t>
            </a:r>
            <a:r>
              <a:rPr lang="en" sz="1800">
                <a:solidFill>
                  <a:schemeClr val="dk2"/>
                </a:solidFill>
              </a:rPr>
              <a:t>generative AI </a:t>
            </a:r>
            <a:r>
              <a:rPr lang="en" sz="1800">
                <a:solidFill>
                  <a:schemeClr val="dk2"/>
                </a:solidFill>
              </a:rPr>
              <a:t>extensions/ github co-pilot, access to GPUs</a:t>
            </a:r>
            <a:endParaRPr sz="1800">
              <a:solidFill>
                <a:schemeClr val="dk2"/>
              </a:solidFill>
            </a:endParaRPr>
          </a:p>
          <a:p>
            <a:pPr indent="-342900" lvl="0" marL="457200" rtl="0" algn="l">
              <a:spcBef>
                <a:spcPts val="1000"/>
              </a:spcBef>
              <a:spcAft>
                <a:spcPts val="0"/>
              </a:spcAft>
              <a:buClr>
                <a:schemeClr val="dk2"/>
              </a:buClr>
              <a:buSzPts val="1800"/>
              <a:buChar char="-"/>
            </a:pPr>
            <a:r>
              <a:rPr lang="en" sz="1800">
                <a:solidFill>
                  <a:schemeClr val="dk2"/>
                </a:solidFill>
              </a:rPr>
              <a:t>Documenting: combine text, code, images, comments, etc. in one document</a:t>
            </a:r>
            <a:endParaRPr sz="1800">
              <a:solidFill>
                <a:schemeClr val="dk2"/>
              </a:solidFill>
            </a:endParaRPr>
          </a:p>
          <a:p>
            <a:pPr indent="-342900" lvl="0" marL="457200" rtl="0" algn="l">
              <a:spcBef>
                <a:spcPts val="1000"/>
              </a:spcBef>
              <a:spcAft>
                <a:spcPts val="0"/>
              </a:spcAft>
              <a:buClr>
                <a:schemeClr val="dk2"/>
              </a:buClr>
              <a:buSzPts val="1800"/>
              <a:buChar char="-"/>
            </a:pPr>
            <a:r>
              <a:rPr lang="en" sz="1800">
                <a:solidFill>
                  <a:schemeClr val="dk2"/>
                </a:solidFill>
              </a:rPr>
              <a:t>Collaborating: easily share and create multiple </a:t>
            </a:r>
            <a:r>
              <a:rPr lang="en" sz="1800">
                <a:solidFill>
                  <a:schemeClr val="dk2"/>
                </a:solidFill>
              </a:rPr>
              <a:t>variations</a:t>
            </a:r>
            <a:r>
              <a:rPr lang="en" sz="1800">
                <a:solidFill>
                  <a:schemeClr val="dk2"/>
                </a:solidFill>
              </a:rPr>
              <a:t> of programs </a:t>
            </a:r>
            <a:endParaRPr sz="1800">
              <a:solidFill>
                <a:schemeClr val="dk2"/>
              </a:solidFill>
            </a:endParaRPr>
          </a:p>
          <a:p>
            <a:pPr indent="0" lvl="0" marL="0" rtl="0" algn="l">
              <a:spcBef>
                <a:spcPts val="1000"/>
              </a:spcBef>
              <a:spcAft>
                <a:spcPts val="1000"/>
              </a:spcAft>
              <a:buNone/>
            </a:pPr>
            <a:r>
              <a:t/>
            </a:r>
            <a:endParaRPr sz="1800">
              <a:solidFill>
                <a:schemeClr val="dk2"/>
              </a:solidFill>
            </a:endParaRPr>
          </a:p>
        </p:txBody>
      </p:sp>
      <p:sp>
        <p:nvSpPr>
          <p:cNvPr id="188" name="Google Shape;188;p27"/>
          <p:cNvSpPr txBox="1"/>
          <p:nvPr/>
        </p:nvSpPr>
        <p:spPr>
          <a:xfrm>
            <a:off x="3467575" y="137300"/>
            <a:ext cx="25434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Hosted Jupyter Notebook service - especially well suited to machine learning and data science</a:t>
            </a:r>
            <a:endParaRPr sz="1200">
              <a:solidFill>
                <a:schemeClr val="dk2"/>
              </a:solidFill>
            </a:endParaRPr>
          </a:p>
        </p:txBody>
      </p:sp>
      <p:sp>
        <p:nvSpPr>
          <p:cNvPr id="189" name="Google Shape;189;p27"/>
          <p:cNvSpPr txBox="1"/>
          <p:nvPr/>
        </p:nvSpPr>
        <p:spPr>
          <a:xfrm>
            <a:off x="98612" y="52275"/>
            <a:ext cx="31797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Web-based interactive development environment for notebooks, code, and data. Python, C++, SQL, etc</a:t>
            </a:r>
            <a:endParaRPr sz="1200">
              <a:solidFill>
                <a:schemeClr val="dk2"/>
              </a:solidFill>
            </a:endParaRPr>
          </a:p>
        </p:txBody>
      </p:sp>
      <p:sp>
        <p:nvSpPr>
          <p:cNvPr id="190" name="Google Shape;190;p27"/>
          <p:cNvSpPr txBox="1"/>
          <p:nvPr/>
        </p:nvSpPr>
        <p:spPr>
          <a:xfrm>
            <a:off x="255050" y="4384000"/>
            <a:ext cx="2986500" cy="2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Code editor that supports many languages, extensions, and platforms. Run + debug, build in Git, </a:t>
            </a:r>
            <a:r>
              <a:rPr lang="en" sz="1200">
                <a:solidFill>
                  <a:schemeClr val="dk2"/>
                </a:solidFill>
              </a:rPr>
              <a:t>extensions</a:t>
            </a:r>
            <a:endParaRPr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Useful Links!</a:t>
            </a:r>
            <a:endParaRPr/>
          </a:p>
        </p:txBody>
      </p:sp>
      <p:sp>
        <p:nvSpPr>
          <p:cNvPr id="196" name="Google Shape;19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https://github.com/losertlab/Python-BioImaging-Bootcamp?tab=readme-ov-file</a:t>
            </a:r>
            <a:r>
              <a:rPr lang="en"/>
              <a:t> </a:t>
            </a:r>
            <a:endParaRPr/>
          </a:p>
          <a:p>
            <a:pPr indent="0" lvl="0" marL="0" rtl="0" algn="l">
              <a:spcBef>
                <a:spcPts val="1200"/>
              </a:spcBef>
              <a:spcAft>
                <a:spcPts val="0"/>
              </a:spcAft>
              <a:buNone/>
            </a:pPr>
            <a:r>
              <a:rPr lang="en" u="sng">
                <a:solidFill>
                  <a:schemeClr val="hlink"/>
                </a:solidFill>
                <a:hlinkClick r:id="rId4"/>
              </a:rPr>
              <a:t>https://letsdatascience.com/synthetic-data-generation/</a:t>
            </a:r>
            <a:r>
              <a:rPr lang="en"/>
              <a:t> </a:t>
            </a:r>
            <a:endParaRPr/>
          </a:p>
          <a:p>
            <a:pPr indent="0" lvl="0" marL="0" rtl="0" algn="l">
              <a:spcBef>
                <a:spcPts val="1200"/>
              </a:spcBef>
              <a:spcAft>
                <a:spcPts val="0"/>
              </a:spcAft>
              <a:buNone/>
            </a:pPr>
            <a:r>
              <a:rPr lang="en" u="sng">
                <a:solidFill>
                  <a:schemeClr val="hlink"/>
                </a:solidFill>
                <a:hlinkClick r:id="rId5"/>
              </a:rPr>
              <a:t>https://www.nature.com/articles/s41551-021-00751-8</a:t>
            </a:r>
            <a:r>
              <a:rPr lang="en"/>
              <a:t> </a:t>
            </a:r>
            <a:endParaRPr/>
          </a:p>
          <a:p>
            <a:pPr indent="0" lvl="0" marL="0" rtl="0" algn="l">
              <a:spcBef>
                <a:spcPts val="1200"/>
              </a:spcBef>
              <a:spcAft>
                <a:spcPts val="1200"/>
              </a:spcAft>
              <a:buNone/>
            </a:pPr>
            <a:r>
              <a:rPr lang="en" u="sng">
                <a:solidFill>
                  <a:schemeClr val="hlink"/>
                </a:solidFill>
                <a:hlinkClick r:id="rId6"/>
              </a:rPr>
              <a:t>https://umap-learn.readthedocs.io/en/latest/basic_usage.html</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1" name="Google Shape;61;p14"/>
          <p:cNvSpPr txBox="1"/>
          <p:nvPr>
            <p:ph idx="1" type="body"/>
          </p:nvPr>
        </p:nvSpPr>
        <p:spPr>
          <a:xfrm>
            <a:off x="311700" y="11312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Key python libraries from bootcamp</a:t>
            </a:r>
            <a:endParaRPr/>
          </a:p>
          <a:p>
            <a:pPr indent="-342900" lvl="0" marL="457200" rtl="0" algn="l">
              <a:spcBef>
                <a:spcPts val="0"/>
              </a:spcBef>
              <a:spcAft>
                <a:spcPts val="0"/>
              </a:spcAft>
              <a:buSzPts val="1800"/>
              <a:buAutoNum type="arabicPeriod"/>
            </a:pPr>
            <a:r>
              <a:rPr lang="en"/>
              <a:t>Classical Computer Vision Algorithms </a:t>
            </a:r>
            <a:endParaRPr/>
          </a:p>
          <a:p>
            <a:pPr indent="-342900" lvl="0" marL="457200" rtl="0" algn="l">
              <a:spcBef>
                <a:spcPts val="0"/>
              </a:spcBef>
              <a:spcAft>
                <a:spcPts val="0"/>
              </a:spcAft>
              <a:buSzPts val="1800"/>
              <a:buAutoNum type="arabicPeriod"/>
            </a:pPr>
            <a:r>
              <a:rPr lang="en"/>
              <a:t>Dimensional reduction using UMAP/Scikit</a:t>
            </a:r>
            <a:endParaRPr/>
          </a:p>
          <a:p>
            <a:pPr indent="-342900" lvl="0" marL="457200" rtl="0" algn="l">
              <a:spcBef>
                <a:spcPts val="0"/>
              </a:spcBef>
              <a:spcAft>
                <a:spcPts val="0"/>
              </a:spcAft>
              <a:buSzPts val="1800"/>
              <a:buAutoNum type="arabicPeriod"/>
            </a:pPr>
            <a:r>
              <a:rPr lang="en"/>
              <a:t>Unsupervised machine learning algorithms for clustering</a:t>
            </a:r>
            <a:endParaRPr/>
          </a:p>
          <a:p>
            <a:pPr indent="-342900" lvl="0" marL="457200" rtl="0" algn="l">
              <a:spcBef>
                <a:spcPts val="0"/>
              </a:spcBef>
              <a:spcAft>
                <a:spcPts val="0"/>
              </a:spcAft>
              <a:buSzPts val="1800"/>
              <a:buAutoNum type="arabicPeriod"/>
            </a:pPr>
            <a:r>
              <a:rPr lang="en"/>
              <a:t>MATLAB Machine Learning and Deep Learning Toolboxes</a:t>
            </a:r>
            <a:endParaRPr/>
          </a:p>
          <a:p>
            <a:pPr indent="-342900" lvl="0" marL="457200" rtl="0" algn="l">
              <a:spcBef>
                <a:spcPts val="0"/>
              </a:spcBef>
              <a:spcAft>
                <a:spcPts val="0"/>
              </a:spcAft>
              <a:buSzPts val="1800"/>
              <a:buAutoNum type="arabicPeriod"/>
            </a:pPr>
            <a:r>
              <a:rPr lang="en"/>
              <a:t>Synthetic data generation for preprocessing data</a:t>
            </a:r>
            <a:endParaRPr/>
          </a:p>
          <a:p>
            <a:pPr indent="-342900" lvl="0" marL="457200" rtl="0" algn="l">
              <a:spcBef>
                <a:spcPts val="0"/>
              </a:spcBef>
              <a:spcAft>
                <a:spcPts val="0"/>
              </a:spcAft>
              <a:buSzPts val="1800"/>
              <a:buAutoNum type="arabicPeriod"/>
            </a:pPr>
            <a:r>
              <a:rPr lang="en"/>
              <a:t>Imaris filament AI tool</a:t>
            </a:r>
            <a:endParaRPr/>
          </a:p>
          <a:p>
            <a:pPr indent="-342900" lvl="0" marL="457200" rtl="0" algn="l">
              <a:spcBef>
                <a:spcPts val="0"/>
              </a:spcBef>
              <a:spcAft>
                <a:spcPts val="0"/>
              </a:spcAft>
              <a:buSzPts val="1800"/>
              <a:buAutoNum type="arabicPeriod"/>
            </a:pPr>
            <a:r>
              <a:rPr lang="en"/>
              <a:t>Essential developer tools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descr="The Ultimate Guide to the NumPy Package for Scientific Computing in Python" id="66" name="Google Shape;66;p15"/>
          <p:cNvPicPr preferRelativeResize="0"/>
          <p:nvPr/>
        </p:nvPicPr>
        <p:blipFill>
          <a:blip r:embed="rId3">
            <a:alphaModFix/>
          </a:blip>
          <a:stretch>
            <a:fillRect/>
          </a:stretch>
        </p:blipFill>
        <p:spPr>
          <a:xfrm>
            <a:off x="4856225" y="341076"/>
            <a:ext cx="3776100" cy="1489725"/>
          </a:xfrm>
          <a:prstGeom prst="rect">
            <a:avLst/>
          </a:prstGeom>
          <a:noFill/>
          <a:ln>
            <a:noFill/>
          </a:ln>
        </p:spPr>
      </p:pic>
      <p:pic>
        <p:nvPicPr>
          <p:cNvPr descr="Python Pandas Pro – Session Three – Setting and Operations | Python ..." id="67" name="Google Shape;67;p15"/>
          <p:cNvPicPr preferRelativeResize="0"/>
          <p:nvPr/>
        </p:nvPicPr>
        <p:blipFill>
          <a:blip r:embed="rId4">
            <a:alphaModFix/>
          </a:blip>
          <a:stretch>
            <a:fillRect/>
          </a:stretch>
        </p:blipFill>
        <p:spPr>
          <a:xfrm>
            <a:off x="124625" y="1442523"/>
            <a:ext cx="3970600" cy="1599975"/>
          </a:xfrm>
          <a:prstGeom prst="rect">
            <a:avLst/>
          </a:prstGeom>
          <a:noFill/>
          <a:ln>
            <a:noFill/>
          </a:ln>
        </p:spPr>
      </p:pic>
      <p:pic>
        <p:nvPicPr>
          <p:cNvPr descr="matplotlib · PyPI" id="68" name="Google Shape;68;p15"/>
          <p:cNvPicPr preferRelativeResize="0"/>
          <p:nvPr/>
        </p:nvPicPr>
        <p:blipFill>
          <a:blip r:embed="rId5">
            <a:alphaModFix/>
          </a:blip>
          <a:stretch>
            <a:fillRect/>
          </a:stretch>
        </p:blipFill>
        <p:spPr>
          <a:xfrm>
            <a:off x="160050" y="118213"/>
            <a:ext cx="4514850" cy="1076325"/>
          </a:xfrm>
          <a:prstGeom prst="rect">
            <a:avLst/>
          </a:prstGeom>
          <a:noFill/>
          <a:ln>
            <a:noFill/>
          </a:ln>
        </p:spPr>
      </p:pic>
      <p:pic>
        <p:nvPicPr>
          <p:cNvPr descr="Scikit Learn logo - download." id="69" name="Google Shape;69;p15"/>
          <p:cNvPicPr preferRelativeResize="0"/>
          <p:nvPr/>
        </p:nvPicPr>
        <p:blipFill>
          <a:blip r:embed="rId6">
            <a:alphaModFix/>
          </a:blip>
          <a:stretch>
            <a:fillRect/>
          </a:stretch>
        </p:blipFill>
        <p:spPr>
          <a:xfrm>
            <a:off x="4237563" y="2110225"/>
            <a:ext cx="2710629" cy="1458250"/>
          </a:xfrm>
          <a:prstGeom prst="rect">
            <a:avLst/>
          </a:prstGeom>
          <a:noFill/>
          <a:ln>
            <a:noFill/>
          </a:ln>
        </p:spPr>
      </p:pic>
      <p:sp>
        <p:nvSpPr>
          <p:cNvPr id="70" name="Google Shape;70;p15"/>
          <p:cNvSpPr txBox="1"/>
          <p:nvPr/>
        </p:nvSpPr>
        <p:spPr>
          <a:xfrm>
            <a:off x="1646825" y="1038550"/>
            <a:ext cx="20688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Data visualization </a:t>
            </a:r>
            <a:endParaRPr sz="1800">
              <a:solidFill>
                <a:schemeClr val="dk2"/>
              </a:solidFill>
            </a:endParaRPr>
          </a:p>
        </p:txBody>
      </p:sp>
      <p:sp>
        <p:nvSpPr>
          <p:cNvPr id="71" name="Google Shape;71;p15"/>
          <p:cNvSpPr txBox="1"/>
          <p:nvPr/>
        </p:nvSpPr>
        <p:spPr>
          <a:xfrm>
            <a:off x="1459275" y="2416600"/>
            <a:ext cx="20688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Read/write files, data frames</a:t>
            </a:r>
            <a:endParaRPr sz="1800">
              <a:solidFill>
                <a:schemeClr val="dk2"/>
              </a:solidFill>
            </a:endParaRPr>
          </a:p>
        </p:txBody>
      </p:sp>
      <p:sp>
        <p:nvSpPr>
          <p:cNvPr id="72" name="Google Shape;72;p15"/>
          <p:cNvSpPr txBox="1"/>
          <p:nvPr/>
        </p:nvSpPr>
        <p:spPr>
          <a:xfrm>
            <a:off x="6317650" y="1646100"/>
            <a:ext cx="30870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Computation with Arrays</a:t>
            </a:r>
            <a:endParaRPr sz="1800">
              <a:solidFill>
                <a:schemeClr val="dk2"/>
              </a:solidFill>
            </a:endParaRPr>
          </a:p>
        </p:txBody>
      </p:sp>
      <p:sp>
        <p:nvSpPr>
          <p:cNvPr id="73" name="Google Shape;73;p15"/>
          <p:cNvSpPr txBox="1"/>
          <p:nvPr/>
        </p:nvSpPr>
        <p:spPr>
          <a:xfrm>
            <a:off x="4797900" y="3706150"/>
            <a:ext cx="32889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Machine learning toolbox</a:t>
            </a:r>
            <a:endParaRPr sz="1800">
              <a:solidFill>
                <a:schemeClr val="dk2"/>
              </a:solidFill>
            </a:endParaRPr>
          </a:p>
        </p:txBody>
      </p:sp>
      <p:sp>
        <p:nvSpPr>
          <p:cNvPr id="74" name="Google Shape;74;p15"/>
          <p:cNvSpPr txBox="1"/>
          <p:nvPr/>
        </p:nvSpPr>
        <p:spPr>
          <a:xfrm>
            <a:off x="1383075" y="4234425"/>
            <a:ext cx="32889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Image processing</a:t>
            </a:r>
            <a:endParaRPr sz="1800">
              <a:solidFill>
                <a:schemeClr val="dk2"/>
              </a:solidFill>
            </a:endParaRPr>
          </a:p>
        </p:txBody>
      </p:sp>
      <p:pic>
        <p:nvPicPr>
          <p:cNvPr descr="GitHub - scikit-image/scikit-image: Image processing in Python" id="75" name="Google Shape;75;p15"/>
          <p:cNvPicPr preferRelativeResize="0"/>
          <p:nvPr/>
        </p:nvPicPr>
        <p:blipFill>
          <a:blip r:embed="rId7">
            <a:alphaModFix/>
          </a:blip>
          <a:stretch>
            <a:fillRect/>
          </a:stretch>
        </p:blipFill>
        <p:spPr>
          <a:xfrm>
            <a:off x="202075" y="3385400"/>
            <a:ext cx="1115450" cy="1115450"/>
          </a:xfrm>
          <a:prstGeom prst="rect">
            <a:avLst/>
          </a:prstGeom>
          <a:noFill/>
          <a:ln>
            <a:noFill/>
          </a:ln>
        </p:spPr>
      </p:pic>
      <p:sp>
        <p:nvSpPr>
          <p:cNvPr id="76" name="Google Shape;76;p15"/>
          <p:cNvSpPr txBox="1"/>
          <p:nvPr/>
        </p:nvSpPr>
        <p:spPr>
          <a:xfrm>
            <a:off x="1317525" y="3651825"/>
            <a:ext cx="31386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dk2"/>
                </a:solidFill>
                <a:latin typeface="Comfortaa Light"/>
                <a:ea typeface="Comfortaa Light"/>
                <a:cs typeface="Comfortaa Light"/>
                <a:sym typeface="Comfortaa Light"/>
              </a:rPr>
              <a:t>Scikit-image</a:t>
            </a:r>
            <a:endParaRPr sz="2900">
              <a:solidFill>
                <a:schemeClr val="dk2"/>
              </a:solidFill>
              <a:latin typeface="Comfortaa Light"/>
              <a:ea typeface="Comfortaa Light"/>
              <a:cs typeface="Comfortaa Light"/>
              <a:sym typeface="Comfortaa Light"/>
            </a:endParaRPr>
          </a:p>
        </p:txBody>
      </p:sp>
      <p:sp>
        <p:nvSpPr>
          <p:cNvPr id="77" name="Google Shape;77;p15"/>
          <p:cNvSpPr txBox="1"/>
          <p:nvPr/>
        </p:nvSpPr>
        <p:spPr>
          <a:xfrm>
            <a:off x="5040375" y="4390425"/>
            <a:ext cx="36486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All have very </a:t>
            </a:r>
            <a:r>
              <a:rPr lang="en" sz="1200">
                <a:solidFill>
                  <a:schemeClr val="dk2"/>
                </a:solidFill>
              </a:rPr>
              <a:t>thorough</a:t>
            </a:r>
            <a:r>
              <a:rPr lang="en" sz="1200">
                <a:solidFill>
                  <a:schemeClr val="dk2"/>
                </a:solidFill>
              </a:rPr>
              <a:t> documentation for </a:t>
            </a:r>
            <a:r>
              <a:rPr lang="en" sz="1200">
                <a:solidFill>
                  <a:schemeClr val="dk2"/>
                </a:solidFill>
              </a:rPr>
              <a:t>their</a:t>
            </a:r>
            <a:r>
              <a:rPr lang="en" sz="1200">
                <a:solidFill>
                  <a:schemeClr val="dk2"/>
                </a:solidFill>
              </a:rPr>
              <a:t> API on </a:t>
            </a:r>
            <a:r>
              <a:rPr lang="en" sz="1200">
                <a:solidFill>
                  <a:schemeClr val="dk2"/>
                </a:solidFill>
              </a:rPr>
              <a:t>their</a:t>
            </a:r>
            <a:r>
              <a:rPr lang="en" sz="1200">
                <a:solidFill>
                  <a:schemeClr val="dk2"/>
                </a:solidFill>
              </a:rPr>
              <a:t> websites, explaining all the functions and </a:t>
            </a:r>
            <a:r>
              <a:rPr lang="en" sz="1200">
                <a:solidFill>
                  <a:schemeClr val="dk2"/>
                </a:solidFill>
              </a:rPr>
              <a:t>their</a:t>
            </a:r>
            <a:r>
              <a:rPr lang="en" sz="1200">
                <a:solidFill>
                  <a:schemeClr val="dk2"/>
                </a:solidFill>
              </a:rPr>
              <a:t> parameters </a:t>
            </a:r>
            <a:endParaRPr sz="12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Imports</a:t>
            </a:r>
            <a:endParaRPr/>
          </a:p>
        </p:txBody>
      </p:sp>
      <p:pic>
        <p:nvPicPr>
          <p:cNvPr id="83" name="Google Shape;83;p16"/>
          <p:cNvPicPr preferRelativeResize="0"/>
          <p:nvPr/>
        </p:nvPicPr>
        <p:blipFill>
          <a:blip r:embed="rId3">
            <a:alphaModFix/>
          </a:blip>
          <a:stretch>
            <a:fillRect/>
          </a:stretch>
        </p:blipFill>
        <p:spPr>
          <a:xfrm>
            <a:off x="1909250" y="522225"/>
            <a:ext cx="5747749" cy="432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76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Contrast Limited Adaptive Histogram Equalization (CLAHE)</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Essentially, histogram equalization works by:</a:t>
            </a:r>
            <a:endParaRPr/>
          </a:p>
          <a:p>
            <a:pPr indent="0" lvl="0" marL="0" rtl="0" algn="l">
              <a:spcBef>
                <a:spcPts val="1200"/>
              </a:spcBef>
              <a:spcAft>
                <a:spcPts val="0"/>
              </a:spcAft>
              <a:buClr>
                <a:schemeClr val="dk1"/>
              </a:buClr>
              <a:buSzPts val="1100"/>
              <a:buFont typeface="Arial"/>
              <a:buNone/>
            </a:pPr>
            <a:r>
              <a:rPr lang="en"/>
              <a:t>a. Computing a histogram of image pixel intensities</a:t>
            </a:r>
            <a:endParaRPr/>
          </a:p>
          <a:p>
            <a:pPr indent="0" lvl="0" marL="0" rtl="0" algn="l">
              <a:spcBef>
                <a:spcPts val="1200"/>
              </a:spcBef>
              <a:spcAft>
                <a:spcPts val="0"/>
              </a:spcAft>
              <a:buClr>
                <a:schemeClr val="dk1"/>
              </a:buClr>
              <a:buSzPts val="1100"/>
              <a:buFont typeface="Arial"/>
              <a:buNone/>
            </a:pPr>
            <a:r>
              <a:rPr lang="en"/>
              <a:t>b. Evenly spreading out and distributing the most frequent pixel values (i.e., the ones with the largest counts in the histogram)</a:t>
            </a:r>
            <a:endParaRPr/>
          </a:p>
          <a:p>
            <a:pPr indent="0" lvl="0" marL="0" rtl="0" algn="l">
              <a:spcBef>
                <a:spcPts val="1200"/>
              </a:spcBef>
              <a:spcAft>
                <a:spcPts val="0"/>
              </a:spcAft>
              <a:buClr>
                <a:schemeClr val="dk1"/>
              </a:buClr>
              <a:buSzPts val="1100"/>
              <a:buFont typeface="Arial"/>
              <a:buNone/>
            </a:pPr>
            <a:r>
              <a:rPr lang="en"/>
              <a:t>c. Giving a linear trend to the cumulative distribution function (CDF) via brute force</a:t>
            </a:r>
            <a:endParaRPr/>
          </a:p>
          <a:p>
            <a:pPr indent="0" lvl="0" marL="0" rtl="0" algn="l">
              <a:spcBef>
                <a:spcPts val="1200"/>
              </a:spcBef>
              <a:spcAft>
                <a:spcPts val="1200"/>
              </a:spcAft>
              <a:buNone/>
            </a:pPr>
            <a:r>
              <a:rPr lang="en"/>
              <a:t>The result of applying histogram equalization is an image with higher global contrast. </a:t>
            </a:r>
            <a:endParaRPr/>
          </a:p>
        </p:txBody>
      </p:sp>
      <p:pic>
        <p:nvPicPr>
          <p:cNvPr id="90" name="Google Shape;90;p17"/>
          <p:cNvPicPr preferRelativeResize="0"/>
          <p:nvPr/>
        </p:nvPicPr>
        <p:blipFill>
          <a:blip r:embed="rId3">
            <a:alphaModFix/>
          </a:blip>
          <a:stretch>
            <a:fillRect/>
          </a:stretch>
        </p:blipFill>
        <p:spPr>
          <a:xfrm>
            <a:off x="279473" y="1017725"/>
            <a:ext cx="4118201" cy="4026376"/>
          </a:xfrm>
          <a:prstGeom prst="rect">
            <a:avLst/>
          </a:prstGeom>
          <a:noFill/>
          <a:ln>
            <a:noFill/>
          </a:ln>
        </p:spPr>
      </p:pic>
      <p:pic>
        <p:nvPicPr>
          <p:cNvPr id="91" name="Google Shape;91;p17"/>
          <p:cNvPicPr preferRelativeResize="0"/>
          <p:nvPr/>
        </p:nvPicPr>
        <p:blipFill>
          <a:blip r:embed="rId4">
            <a:alphaModFix/>
          </a:blip>
          <a:stretch>
            <a:fillRect/>
          </a:stretch>
        </p:blipFill>
        <p:spPr>
          <a:xfrm>
            <a:off x="2858325" y="1308075"/>
            <a:ext cx="6409301" cy="336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22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Otsu's method</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The algorithm returns a single intensity threshold that separate pixels into two classes, foreground and background. This threshold is determined by minimizing intra-class intensity variance, or equivalently, by maximizing inter-class variance.</a:t>
            </a:r>
            <a:endParaRPr/>
          </a:p>
          <a:p>
            <a:pPr indent="0" lvl="0" marL="0" rtl="0" algn="l">
              <a:spcBef>
                <a:spcPts val="1200"/>
              </a:spcBef>
              <a:spcAft>
                <a:spcPts val="1200"/>
              </a:spcAft>
              <a:buNone/>
            </a:pPr>
            <a:r>
              <a:t/>
            </a:r>
            <a:endParaRPr/>
          </a:p>
        </p:txBody>
      </p:sp>
      <p:pic>
        <p:nvPicPr>
          <p:cNvPr id="98" name="Google Shape;98;p18"/>
          <p:cNvPicPr preferRelativeResize="0"/>
          <p:nvPr/>
        </p:nvPicPr>
        <p:blipFill>
          <a:blip r:embed="rId3">
            <a:alphaModFix/>
          </a:blip>
          <a:stretch>
            <a:fillRect/>
          </a:stretch>
        </p:blipFill>
        <p:spPr>
          <a:xfrm>
            <a:off x="173225" y="848375"/>
            <a:ext cx="5264201" cy="4118025"/>
          </a:xfrm>
          <a:prstGeom prst="rect">
            <a:avLst/>
          </a:prstGeom>
          <a:noFill/>
          <a:ln>
            <a:noFill/>
          </a:ln>
        </p:spPr>
      </p:pic>
      <p:pic>
        <p:nvPicPr>
          <p:cNvPr id="99" name="Google Shape;99;p18"/>
          <p:cNvPicPr preferRelativeResize="0"/>
          <p:nvPr/>
        </p:nvPicPr>
        <p:blipFill>
          <a:blip r:embed="rId4">
            <a:alphaModFix/>
          </a:blip>
          <a:stretch>
            <a:fillRect/>
          </a:stretch>
        </p:blipFill>
        <p:spPr>
          <a:xfrm>
            <a:off x="2788250" y="1306150"/>
            <a:ext cx="6120249" cy="2995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176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Different Blob Detection Methods: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05" name="Google Shape;105;p19"/>
          <p:cNvPicPr preferRelativeResize="0"/>
          <p:nvPr/>
        </p:nvPicPr>
        <p:blipFill>
          <a:blip r:embed="rId3">
            <a:alphaModFix/>
          </a:blip>
          <a:stretch>
            <a:fillRect/>
          </a:stretch>
        </p:blipFill>
        <p:spPr>
          <a:xfrm>
            <a:off x="577050" y="925026"/>
            <a:ext cx="8078899" cy="2568050"/>
          </a:xfrm>
          <a:prstGeom prst="rect">
            <a:avLst/>
          </a:prstGeom>
          <a:noFill/>
          <a:ln>
            <a:noFill/>
          </a:ln>
        </p:spPr>
      </p:pic>
      <p:pic>
        <p:nvPicPr>
          <p:cNvPr id="106" name="Google Shape;106;p19"/>
          <p:cNvPicPr preferRelativeResize="0"/>
          <p:nvPr/>
        </p:nvPicPr>
        <p:blipFill>
          <a:blip r:embed="rId4">
            <a:alphaModFix/>
          </a:blip>
          <a:stretch>
            <a:fillRect/>
          </a:stretch>
        </p:blipFill>
        <p:spPr>
          <a:xfrm>
            <a:off x="0" y="3704675"/>
            <a:ext cx="9144000" cy="1152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SIFT (Scale-Invariant Feature Transform):</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SIFT is a widely used method for detecting and describing local features in images. It identifies keypoints in the image that are invariant to scale, rotation, and illumination changes. These descriptors are highly distinctive and robust, making them suitable for tasks like object recognition, image stitching, and 3D reconstruction.</a:t>
            </a:r>
            <a:endParaRPr/>
          </a:p>
          <a:p>
            <a:pPr indent="0" lvl="0" marL="0" rtl="0" algn="l">
              <a:spcBef>
                <a:spcPts val="1200"/>
              </a:spcBef>
              <a:spcAft>
                <a:spcPts val="1200"/>
              </a:spcAft>
              <a:buNone/>
            </a:pPr>
            <a:r>
              <a:t/>
            </a:r>
            <a:endParaRPr/>
          </a:p>
        </p:txBody>
      </p:sp>
      <p:pic>
        <p:nvPicPr>
          <p:cNvPr id="113" name="Google Shape;113;p20"/>
          <p:cNvPicPr preferRelativeResize="0"/>
          <p:nvPr/>
        </p:nvPicPr>
        <p:blipFill>
          <a:blip r:embed="rId3">
            <a:alphaModFix/>
          </a:blip>
          <a:stretch>
            <a:fillRect/>
          </a:stretch>
        </p:blipFill>
        <p:spPr>
          <a:xfrm>
            <a:off x="265325" y="1199675"/>
            <a:ext cx="6345550" cy="3652726"/>
          </a:xfrm>
          <a:prstGeom prst="rect">
            <a:avLst/>
          </a:prstGeom>
          <a:noFill/>
          <a:ln>
            <a:noFill/>
          </a:ln>
        </p:spPr>
      </p:pic>
      <p:pic>
        <p:nvPicPr>
          <p:cNvPr id="114" name="Google Shape;114;p20"/>
          <p:cNvPicPr preferRelativeResize="0"/>
          <p:nvPr/>
        </p:nvPicPr>
        <p:blipFill>
          <a:blip r:embed="rId4">
            <a:alphaModFix/>
          </a:blip>
          <a:stretch>
            <a:fillRect/>
          </a:stretch>
        </p:blipFill>
        <p:spPr>
          <a:xfrm>
            <a:off x="4898675" y="1152475"/>
            <a:ext cx="3854075" cy="385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together now</a:t>
            </a:r>
            <a:endParaRPr/>
          </a:p>
        </p:txBody>
      </p:sp>
      <p:pic>
        <p:nvPicPr>
          <p:cNvPr id="120" name="Google Shape;120;p21"/>
          <p:cNvPicPr preferRelativeResize="0"/>
          <p:nvPr/>
        </p:nvPicPr>
        <p:blipFill>
          <a:blip r:embed="rId3">
            <a:alphaModFix/>
          </a:blip>
          <a:stretch>
            <a:fillRect/>
          </a:stretch>
        </p:blipFill>
        <p:spPr>
          <a:xfrm>
            <a:off x="222801" y="1017725"/>
            <a:ext cx="4925701" cy="3187225"/>
          </a:xfrm>
          <a:prstGeom prst="rect">
            <a:avLst/>
          </a:prstGeom>
          <a:noFill/>
          <a:ln>
            <a:noFill/>
          </a:ln>
        </p:spPr>
      </p:pic>
      <p:pic>
        <p:nvPicPr>
          <p:cNvPr id="121" name="Google Shape;121;p21"/>
          <p:cNvPicPr preferRelativeResize="0"/>
          <p:nvPr/>
        </p:nvPicPr>
        <p:blipFill>
          <a:blip r:embed="rId4">
            <a:alphaModFix/>
          </a:blip>
          <a:stretch>
            <a:fillRect/>
          </a:stretch>
        </p:blipFill>
        <p:spPr>
          <a:xfrm>
            <a:off x="166125" y="1080175"/>
            <a:ext cx="6609523" cy="3062326"/>
          </a:xfrm>
          <a:prstGeom prst="rect">
            <a:avLst/>
          </a:prstGeom>
          <a:noFill/>
          <a:ln>
            <a:noFill/>
          </a:ln>
        </p:spPr>
      </p:pic>
      <p:pic>
        <p:nvPicPr>
          <p:cNvPr id="122" name="Google Shape;122;p21"/>
          <p:cNvPicPr preferRelativeResize="0"/>
          <p:nvPr/>
        </p:nvPicPr>
        <p:blipFill>
          <a:blip r:embed="rId5">
            <a:alphaModFix/>
          </a:blip>
          <a:stretch>
            <a:fillRect/>
          </a:stretch>
        </p:blipFill>
        <p:spPr>
          <a:xfrm>
            <a:off x="120449" y="952650"/>
            <a:ext cx="7045852" cy="3144049"/>
          </a:xfrm>
          <a:prstGeom prst="rect">
            <a:avLst/>
          </a:prstGeom>
          <a:noFill/>
          <a:ln>
            <a:noFill/>
          </a:ln>
        </p:spPr>
      </p:pic>
      <p:pic>
        <p:nvPicPr>
          <p:cNvPr id="123" name="Google Shape;123;p21"/>
          <p:cNvPicPr preferRelativeResize="0"/>
          <p:nvPr/>
        </p:nvPicPr>
        <p:blipFill>
          <a:blip r:embed="rId6">
            <a:alphaModFix/>
          </a:blip>
          <a:stretch>
            <a:fillRect/>
          </a:stretch>
        </p:blipFill>
        <p:spPr>
          <a:xfrm>
            <a:off x="3092100" y="1080175"/>
            <a:ext cx="5951899" cy="3982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